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76" r:id="rId2"/>
    <p:sldId id="503" r:id="rId3"/>
    <p:sldId id="504" r:id="rId4"/>
    <p:sldId id="474" r:id="rId5"/>
    <p:sldId id="495" r:id="rId6"/>
    <p:sldId id="497" r:id="rId7"/>
    <p:sldId id="496" r:id="rId8"/>
    <p:sldId id="478" r:id="rId9"/>
    <p:sldId id="479" r:id="rId10"/>
    <p:sldId id="488" r:id="rId11"/>
    <p:sldId id="491" r:id="rId12"/>
    <p:sldId id="487" r:id="rId13"/>
    <p:sldId id="490" r:id="rId14"/>
    <p:sldId id="492" r:id="rId15"/>
    <p:sldId id="499" r:id="rId16"/>
    <p:sldId id="500" r:id="rId17"/>
    <p:sldId id="502" r:id="rId18"/>
    <p:sldId id="489" r:id="rId19"/>
    <p:sldId id="501" r:id="rId2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CC0066"/>
    <a:srgbClr val="A7CC8C"/>
    <a:srgbClr val="88D0AA"/>
    <a:srgbClr val="66FF66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9247" autoAdjust="0"/>
  </p:normalViewPr>
  <p:slideViewPr>
    <p:cSldViewPr>
      <p:cViewPr>
        <p:scale>
          <a:sx n="66" d="100"/>
          <a:sy n="66" d="100"/>
        </p:scale>
        <p:origin x="-2240" y="-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F:\14620\brac.bep\e\bep_Mis\BEP\BEP\MisTable\BEPMIS\miscurrent\CCSchool\PCE-2012\BEP_ESP%20PSC%202012\BEP%20PSE%20result%202012\MIS%20-%20PCE%20by%20Area%20Offices%20BPS%20and%20Community_Formal%20%202012.xls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numRef>
              <c:f>Sheet1!$A$2:$A$9</c:f>
              <c:numCache>
                <c:formatCode>General</c:formatCode>
                <c:ptCount val="8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47.2</c:v>
                </c:pt>
                <c:pt idx="1">
                  <c:v>50.5</c:v>
                </c:pt>
                <c:pt idx="2">
                  <c:v>50.5</c:v>
                </c:pt>
                <c:pt idx="3">
                  <c:v>49.3</c:v>
                </c:pt>
                <c:pt idx="4">
                  <c:v>45.1</c:v>
                </c:pt>
                <c:pt idx="5">
                  <c:v>39.8</c:v>
                </c:pt>
                <c:pt idx="6">
                  <c:v>29.7</c:v>
                </c:pt>
                <c:pt idx="7">
                  <c:v>26.2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2145599672"/>
        <c:axId val="-2145441848"/>
      </c:lineChart>
      <c:catAx>
        <c:axId val="-2145599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145441848"/>
        <c:crosses val="autoZero"/>
        <c:auto val="1"/>
        <c:lblAlgn val="ctr"/>
        <c:lblOffset val="100"/>
        <c:noMultiLvlLbl val="0"/>
      </c:catAx>
      <c:valAx>
        <c:axId val="-21454418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45599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780627137323"/>
          <c:y val="0.200029396325459"/>
          <c:w val="0.846771504981086"/>
          <c:h val="0.5754979877515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BPS_Com_Formal_PSC_2012!$O$194</c:f>
              <c:strCache>
                <c:ptCount val="1"/>
                <c:pt idx="0">
                  <c:v>BRAC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BPS_Com_Formal_PSC_2012!$N$195:$N$197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BPS_Com_Formal_PSC_2012!$O$195:$O$197</c:f>
              <c:numCache>
                <c:formatCode>0.00%</c:formatCode>
                <c:ptCount val="3"/>
                <c:pt idx="0">
                  <c:v>0.995399999999999</c:v>
                </c:pt>
                <c:pt idx="1">
                  <c:v>0.9986</c:v>
                </c:pt>
                <c:pt idx="2">
                  <c:v>0.9993</c:v>
                </c:pt>
              </c:numCache>
            </c:numRef>
          </c:val>
        </c:ser>
        <c:ser>
          <c:idx val="1"/>
          <c:order val="1"/>
          <c:tx>
            <c:strRef>
              <c:f>BPS_Com_Formal_PSC_2012!$P$194</c:f>
              <c:strCache>
                <c:ptCount val="1"/>
                <c:pt idx="0">
                  <c:v>National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12027058299866"/>
                  <c:y val="-0.0249510924207129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130478189722993"/>
                  <c:y val="-2.85894631308163E-17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293575926876737"/>
                  <c:y val="-0.0124755462103564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BPS_Com_Formal_PSC_2012!$N$195:$N$197</c:f>
              <c:numCache>
                <c:formatCode>General</c:formatCode>
                <c:ptCount val="3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</c:numCache>
            </c:numRef>
          </c:cat>
          <c:val>
            <c:numRef>
              <c:f>BPS_Com_Formal_PSC_2012!$P$195:$P$197</c:f>
              <c:numCache>
                <c:formatCode>0.00%</c:formatCode>
                <c:ptCount val="3"/>
                <c:pt idx="0">
                  <c:v>0.9234</c:v>
                </c:pt>
                <c:pt idx="1">
                  <c:v>0.972600000000003</c:v>
                </c:pt>
                <c:pt idx="2">
                  <c:v>0.9735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6267480"/>
        <c:axId val="-2145591608"/>
      </c:barChart>
      <c:catAx>
        <c:axId val="-2146267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5591608"/>
        <c:crosses val="autoZero"/>
        <c:auto val="1"/>
        <c:lblAlgn val="ctr"/>
        <c:lblOffset val="100"/>
        <c:noMultiLvlLbl val="0"/>
      </c:catAx>
      <c:valAx>
        <c:axId val="-2145591608"/>
        <c:scaling>
          <c:orientation val="minMax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-21462674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0.02727</cdr:x>
      <cdr:y>0</cdr:y>
    </cdr:from>
    <cdr:to>
      <cdr:x>0.97273</cdr:x>
      <cdr:y>0.11913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00" y="0"/>
          <a:ext cx="7924800" cy="680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000" b="1" dirty="0" smtClean="0">
              <a:solidFill>
                <a:srgbClr val="D10074"/>
              </a:solidFill>
            </a:rPr>
            <a:t> </a:t>
          </a:r>
          <a:r>
            <a:rPr lang="en-US" sz="3200" dirty="0" smtClean="0"/>
            <a:t>Primary completion exam: BRAC and National</a:t>
          </a:r>
          <a:endParaRPr lang="en-US" sz="3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9B8D811-3927-43F1-A758-1FFAF0D4C28C}" type="datetimeFigureOut">
              <a:rPr lang="en-US"/>
              <a:pPr>
                <a:defRPr/>
              </a:pPr>
              <a:t>16/09/2014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12C3251-4166-4CCE-A07F-34439FF2D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40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D4FC591-6B15-FE41-8CC5-E3525CF99E6E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CF4EC1A-C71F-6C42-8D36-3B669BECA619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C3251-4166-4CCE-A07F-34439FF2D27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1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3434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8" name="Picture 7" descr="BRAC-logo-magenta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57200" y="6276975"/>
            <a:ext cx="1295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Line 8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 userDrawn="1"/>
        </p:nvSpPr>
        <p:spPr bwMode="auto">
          <a:xfrm>
            <a:off x="7696200" y="6232525"/>
            <a:ext cx="1104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GB" sz="1000">
                <a:solidFill>
                  <a:schemeClr val="bg2"/>
                </a:solidFill>
              </a:rPr>
              <a:t>www.brac.net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2.xls"/><Relationship Id="rId4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r>
              <a:rPr lang="en-US" sz="3600" dirty="0" smtClean="0"/>
              <a:t>Pre-primary Education to Ultra Poor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From access to quality</a:t>
            </a:r>
            <a:br>
              <a:rPr lang="en-US" sz="36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Muzaffar</a:t>
            </a:r>
            <a:r>
              <a:rPr lang="en-US" dirty="0" smtClean="0"/>
              <a:t> </a:t>
            </a:r>
            <a:r>
              <a:rPr lang="en-US" dirty="0" err="1" smtClean="0"/>
              <a:t>uddin</a:t>
            </a:r>
            <a:endParaRPr lang="en-US" dirty="0" smtClean="0"/>
          </a:p>
          <a:p>
            <a:r>
              <a:rPr lang="en-US" dirty="0" smtClean="0"/>
              <a:t>BRAC - Pakistan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Scale of BRAC Primary Education </a:t>
            </a:r>
            <a:r>
              <a:rPr lang="en-US" sz="3600" dirty="0" err="1" smtClean="0"/>
              <a:t>Programme</a:t>
            </a:r>
            <a:endParaRPr lang="en-US" sz="3600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381000" y="1600200"/>
          <a:ext cx="8305800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/>
                <a:gridCol w="2768600"/>
                <a:gridCol w="2768600"/>
              </a:tblGrid>
              <a:tr h="7772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Type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Number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Students</a:t>
                      </a:r>
                      <a:endParaRPr lang="en-US" sz="2800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Pre-primary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12,450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359,680</a:t>
                      </a:r>
                      <a:endParaRPr lang="en-US" sz="2800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Primary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22,546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674,379</a:t>
                      </a:r>
                      <a:endParaRPr lang="en-US" sz="2800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Cost-recovery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5,007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151,142</a:t>
                      </a:r>
                      <a:endParaRPr lang="en-US" sz="2800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40,003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1,185,201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609600" y="0"/>
          <a:ext cx="8382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2000" y="1066800"/>
          <a:ext cx="7924799" cy="4502450"/>
        </p:xfrm>
        <a:graphic>
          <a:graphicData uri="http://schemas.openxmlformats.org/drawingml/2006/table">
            <a:tbl>
              <a:tblPr/>
              <a:tblGrid>
                <a:gridCol w="850766"/>
                <a:gridCol w="302677"/>
                <a:gridCol w="1928423"/>
                <a:gridCol w="2465492"/>
                <a:gridCol w="2377441"/>
              </a:tblGrid>
              <a:tr h="37890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500" dirty="0">
                        <a:latin typeface="+mn-lt"/>
                        <a:ea typeface="Times New Roman"/>
                        <a:cs typeface="Vrinda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latin typeface="+mn-lt"/>
                          <a:ea typeface="Calibri"/>
                          <a:cs typeface="Vrinda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52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Sl.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>
                          <a:latin typeface="+mn-lt"/>
                          <a:ea typeface="Times New Roman"/>
                          <a:cs typeface="Calibri"/>
                        </a:rPr>
                        <a:t>Particulars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>
                          <a:latin typeface="+mn-lt"/>
                          <a:ea typeface="Times New Roman"/>
                          <a:cs typeface="Calibri"/>
                        </a:rPr>
                        <a:t>Govt. Primary </a:t>
                      </a: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schools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Calibri"/>
                        </a:rPr>
                        <a:t>(% of total)</a:t>
                      </a:r>
                      <a:endParaRPr lang="en-US" sz="20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>
                          <a:latin typeface="+mn-lt"/>
                          <a:ea typeface="Times New Roman"/>
                          <a:cs typeface="Calibri"/>
                        </a:rPr>
                        <a:t>BRAC Primary </a:t>
                      </a: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Schools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Calibri"/>
                        </a:rPr>
                        <a:t>(% of total)</a:t>
                      </a:r>
                      <a:endParaRPr lang="en-US" sz="2000" dirty="0" smtClean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567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latin typeface="+mn-lt"/>
                          <a:ea typeface="Times New Roman"/>
                          <a:cs typeface="Calibri"/>
                        </a:rPr>
                        <a:t>1</a:t>
                      </a:r>
                      <a:endParaRPr lang="en-US" sz="250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>
                          <a:latin typeface="+mn-lt"/>
                          <a:ea typeface="Times New Roman"/>
                          <a:cs typeface="Calibri"/>
                        </a:rPr>
                        <a:t>Salary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67.0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46.1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7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latin typeface="+mn-lt"/>
                          <a:ea typeface="Times New Roman"/>
                          <a:cs typeface="Calibri"/>
                        </a:rPr>
                        <a:t>2</a:t>
                      </a:r>
                      <a:endParaRPr lang="en-US" sz="250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latin typeface="+mn-lt"/>
                          <a:ea typeface="Times New Roman"/>
                          <a:cs typeface="Calibri"/>
                        </a:rPr>
                        <a:t>Non salary</a:t>
                      </a:r>
                      <a:endParaRPr lang="en-US" sz="250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22.2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47.7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7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latin typeface="+mn-lt"/>
                          <a:ea typeface="Times New Roman"/>
                          <a:cs typeface="Calibri"/>
                        </a:rPr>
                        <a:t>3</a:t>
                      </a:r>
                      <a:endParaRPr lang="en-US" sz="250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latin typeface="+mn-lt"/>
                          <a:ea typeface="Times New Roman"/>
                          <a:cs typeface="Calibri"/>
                        </a:rPr>
                        <a:t>Capital</a:t>
                      </a:r>
                      <a:endParaRPr lang="en-US" sz="250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9.8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>
                          <a:latin typeface="+mn-lt"/>
                          <a:ea typeface="Times New Roman"/>
                          <a:cs typeface="Calibri"/>
                        </a:rPr>
                        <a:t>   </a:t>
                      </a: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-   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7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250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latin typeface="+mn-lt"/>
                          <a:ea typeface="Times New Roman"/>
                          <a:cs typeface="Vrinda"/>
                        </a:rPr>
                        <a:t>Others</a:t>
                      </a:r>
                      <a:endParaRPr lang="en-US" sz="250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0.9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latin typeface="+mn-lt"/>
                          <a:ea typeface="Times New Roman"/>
                          <a:cs typeface="Calibri"/>
                        </a:rPr>
                        <a:t>6.2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7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>
                          <a:latin typeface="+mn-lt"/>
                          <a:ea typeface="Times New Roman"/>
                          <a:cs typeface="Vrinda"/>
                        </a:rPr>
                        <a:t>Total</a:t>
                      </a:r>
                      <a:endParaRPr lang="en-US" sz="250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latin typeface="+mn-lt"/>
                          <a:ea typeface="Times New Roman"/>
                          <a:cs typeface="Vrinda"/>
                        </a:rPr>
                        <a:t>100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latin typeface="+mn-lt"/>
                          <a:ea typeface="Times New Roman"/>
                          <a:cs typeface="Vrinda"/>
                        </a:rPr>
                        <a:t>100</a:t>
                      </a:r>
                      <a:endParaRPr lang="en-US" sz="25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609600" y="228600"/>
            <a:ext cx="8153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D10074"/>
                </a:solidFill>
              </a:rPr>
              <a:t>Item-wise Expenditure in Govt. Primary Schools and BRAC Primary Schools (2004/2005)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5681663"/>
            <a:ext cx="7772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Sources: Education Bangladesh by Manzoor Ahmed (Page 251)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BRAC Schools outside Bangladesh</a:t>
            </a:r>
            <a:endParaRPr lang="en-US" sz="3600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899810074"/>
              </p:ext>
            </p:extLst>
          </p:nvPr>
        </p:nvGraphicFramePr>
        <p:xfrm>
          <a:off x="457200" y="1295402"/>
          <a:ext cx="8381999" cy="419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933"/>
                <a:gridCol w="1676400"/>
                <a:gridCol w="1676400"/>
                <a:gridCol w="1490133"/>
                <a:gridCol w="1490133"/>
              </a:tblGrid>
              <a:tr h="138418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Country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Number  of school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students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</a:t>
                      </a:r>
                      <a:r>
                        <a:rPr lang="en-US" sz="2400" baseline="0" dirty="0" smtClean="0"/>
                        <a:t> male students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female students</a:t>
                      </a:r>
                      <a:endParaRPr lang="en-US" sz="2400" dirty="0"/>
                    </a:p>
                  </a:txBody>
                  <a:tcPr/>
                </a:tc>
              </a:tr>
              <a:tr h="56136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Pakistan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955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7,200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16,800</a:t>
                      </a:r>
                      <a:endParaRPr lang="en-US" sz="2400" dirty="0"/>
                    </a:p>
                  </a:txBody>
                  <a:tcPr/>
                </a:tc>
              </a:tr>
              <a:tr h="56136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Afghanistan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2,334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72,741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6,980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65,761</a:t>
                      </a:r>
                      <a:endParaRPr lang="en-US" sz="2400" dirty="0"/>
                    </a:p>
                  </a:txBody>
                  <a:tcPr/>
                </a:tc>
              </a:tr>
              <a:tr h="56136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Philippines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1,010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31,522 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16,261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15,261</a:t>
                      </a:r>
                      <a:endParaRPr lang="en-US" sz="2400" dirty="0"/>
                    </a:p>
                  </a:txBody>
                  <a:tcPr/>
                </a:tc>
              </a:tr>
              <a:tr h="56136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South Sudan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3,430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5,570</a:t>
                      </a:r>
                      <a:endParaRPr lang="en-US" sz="2400" dirty="0"/>
                    </a:p>
                  </a:txBody>
                  <a:tcPr/>
                </a:tc>
              </a:tr>
              <a:tr h="56136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Sierra Leone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7,500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7,500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5"/>
          <p:cNvSpPr>
            <a:spLocks noGrp="1"/>
          </p:cNvSpPr>
          <p:nvPr>
            <p:ph type="body" idx="1"/>
          </p:nvPr>
        </p:nvSpPr>
        <p:spPr>
          <a:xfrm>
            <a:off x="228600" y="1535113"/>
            <a:ext cx="2590800" cy="639762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alibri" charset="0"/>
              </a:rPr>
              <a:t>BRAC</a:t>
            </a:r>
          </a:p>
        </p:txBody>
      </p:sp>
      <p:sp>
        <p:nvSpPr>
          <p:cNvPr id="5123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038601" y="1535113"/>
            <a:ext cx="4648200" cy="639762"/>
          </a:xfrm>
        </p:spPr>
        <p:txBody>
          <a:bodyPr/>
          <a:lstStyle/>
          <a:p>
            <a:r>
              <a:rPr lang="en-US" sz="3200" dirty="0">
                <a:solidFill>
                  <a:srgbClr val="008000"/>
                </a:solidFill>
                <a:latin typeface="Calibri" charset="0"/>
              </a:rPr>
              <a:t>Pakistan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7DEECEA-084B-134C-B803-C123839E8841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5125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13341"/>
          <a:stretch>
            <a:fillRect/>
          </a:stretch>
        </p:blipFill>
        <p:spPr>
          <a:xfrm rot="5400000">
            <a:off x="4570412" y="1751013"/>
            <a:ext cx="4041775" cy="4800600"/>
          </a:xfrm>
          <a:noFill/>
        </p:spPr>
      </p:pic>
      <p:pic>
        <p:nvPicPr>
          <p:cNvPr id="51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656"/>
          <a:stretch>
            <a:fillRect/>
          </a:stretch>
        </p:blipFill>
        <p:spPr>
          <a:xfrm>
            <a:off x="228600" y="2286000"/>
            <a:ext cx="3657600" cy="3951288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838200" y="838200"/>
            <a:ext cx="82638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BRAC ECE Project in Three Districts of KPK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011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BRAC Pre-School Experience in Pakistan</a:t>
            </a:r>
            <a:endParaRPr lang="en-GB" sz="3600" dirty="0" smtClean="0">
              <a:solidFill>
                <a:schemeClr val="tx1"/>
              </a:solidFill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000" dirty="0">
                <a:solidFill>
                  <a:schemeClr val="tx1"/>
                </a:solidFill>
              </a:rPr>
              <a:t>P</a:t>
            </a:r>
            <a:r>
              <a:rPr lang="en-GB" sz="3000" dirty="0" smtClean="0">
                <a:solidFill>
                  <a:schemeClr val="tx1"/>
                </a:solidFill>
              </a:rPr>
              <a:t>iloted of 255 BRAC </a:t>
            </a:r>
            <a:r>
              <a:rPr lang="en-GB" sz="3000" dirty="0" smtClean="0">
                <a:solidFill>
                  <a:schemeClr val="tx1"/>
                </a:solidFill>
              </a:rPr>
              <a:t>pre-primary </a:t>
            </a:r>
            <a:r>
              <a:rPr lang="en-GB" sz="3000" dirty="0" smtClean="0">
                <a:solidFill>
                  <a:schemeClr val="tx1"/>
                </a:solidFill>
              </a:rPr>
              <a:t>schools in three district of KP enrolling 7600 children of age 3 to 5 years.</a:t>
            </a:r>
            <a:endParaRPr lang="en-GB" sz="3000" dirty="0" smtClean="0">
              <a:solidFill>
                <a:schemeClr val="tx1"/>
              </a:solidFill>
            </a:endParaRPr>
          </a:p>
          <a:p>
            <a:r>
              <a:rPr lang="en-GB" sz="3000" dirty="0" smtClean="0">
                <a:solidFill>
                  <a:schemeClr val="tx1"/>
                </a:solidFill>
              </a:rPr>
              <a:t>Trained 255 teachers in BRAC schools</a:t>
            </a:r>
            <a:endParaRPr lang="en-GB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T</a:t>
            </a:r>
            <a:r>
              <a:rPr lang="en-GB" sz="3000" dirty="0" smtClean="0">
                <a:solidFill>
                  <a:schemeClr val="tx1"/>
                </a:solidFill>
              </a:rPr>
              <a:t>rained 400 government primary schools teachers. 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Through</a:t>
            </a:r>
            <a:r>
              <a:rPr lang="en-GB" sz="3000" dirty="0" smtClean="0">
                <a:solidFill>
                  <a:schemeClr val="tx1"/>
                </a:solidFill>
              </a:rPr>
              <a:t> 255 mothers’ forums more than 7000 mothers were sensitised and training in basics of early education.</a:t>
            </a:r>
          </a:p>
          <a:p>
            <a:endParaRPr lang="en-GB" sz="3000" dirty="0" smtClean="0">
              <a:solidFill>
                <a:schemeClr val="tx1"/>
              </a:solidFill>
            </a:endParaRPr>
          </a:p>
          <a:p>
            <a:endParaRPr lang="en-GB" sz="3000" dirty="0" smtClean="0">
              <a:solidFill>
                <a:schemeClr val="tx1"/>
              </a:solidFill>
            </a:endParaRPr>
          </a:p>
          <a:p>
            <a:endParaRPr lang="en-GB" sz="3000" dirty="0" smtClean="0">
              <a:solidFill>
                <a:schemeClr val="tx1"/>
              </a:solidFill>
            </a:endParaRPr>
          </a:p>
          <a:p>
            <a:endParaRPr lang="en-GB" sz="3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9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</a:rPr>
              <a:t>BRAC Pre-School Experience in Pakistan</a:t>
            </a:r>
            <a:endParaRPr lang="en-GB" sz="3600" dirty="0" smtClean="0">
              <a:solidFill>
                <a:schemeClr val="tx1"/>
              </a:solidFill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0"/>
          </a:xfrm>
        </p:spPr>
        <p:txBody>
          <a:bodyPr/>
          <a:lstStyle/>
          <a:p>
            <a:r>
              <a:rPr lang="en-US" sz="2500" dirty="0"/>
              <a:t>A</a:t>
            </a:r>
            <a:r>
              <a:rPr lang="en-US" sz="2500" dirty="0" smtClean="0"/>
              <a:t>t </a:t>
            </a:r>
            <a:r>
              <a:rPr lang="en-US" sz="2500" dirty="0"/>
              <a:t>least 92% (boys and girls) have been mainstreamed in either of three kinds of institutions, while 8% have not been mainstreamed due to multiple </a:t>
            </a:r>
            <a:r>
              <a:rPr lang="en-US" sz="2500" dirty="0" smtClean="0"/>
              <a:t>reasons.</a:t>
            </a:r>
          </a:p>
          <a:p>
            <a:r>
              <a:rPr lang="en-US" sz="2500" dirty="0" smtClean="0"/>
              <a:t>Out </a:t>
            </a:r>
            <a:r>
              <a:rPr lang="en-US" sz="2500" dirty="0"/>
              <a:t>of the passed out students, 51% are enrolled in government primary schools, </a:t>
            </a:r>
            <a:r>
              <a:rPr lang="en-US" sz="2500" dirty="0" smtClean="0"/>
              <a:t>39</a:t>
            </a:r>
            <a:r>
              <a:rPr lang="en-US" sz="2500" dirty="0"/>
              <a:t>% are </a:t>
            </a:r>
            <a:r>
              <a:rPr lang="en-US" sz="2500" dirty="0" smtClean="0"/>
              <a:t>in </a:t>
            </a:r>
            <a:r>
              <a:rPr lang="en-US" sz="2500" dirty="0"/>
              <a:t>private </a:t>
            </a:r>
            <a:r>
              <a:rPr lang="en-US" sz="2500" dirty="0" smtClean="0"/>
              <a:t>schools and 2% in </a:t>
            </a:r>
            <a:r>
              <a:rPr lang="en-US" sz="2500" dirty="0"/>
              <a:t>Madrassas. </a:t>
            </a:r>
            <a:endParaRPr lang="en-US" sz="2500" dirty="0"/>
          </a:p>
          <a:p>
            <a:r>
              <a:rPr lang="en-US" sz="2500" dirty="0"/>
              <a:t>E</a:t>
            </a:r>
            <a:r>
              <a:rPr lang="en-US" sz="2500" dirty="0" smtClean="0"/>
              <a:t>nrolling </a:t>
            </a:r>
            <a:r>
              <a:rPr lang="en-US" sz="2500" dirty="0"/>
              <a:t>boys in private school is high; 49% as compare to 32% girls. In contrast, girls (58%) were found to be enrolled in government schools as compared to 40% boys. </a:t>
            </a:r>
            <a:endParaRPr lang="en-GB" sz="25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S</a:t>
            </a:r>
            <a:r>
              <a:rPr lang="en-GB" sz="1200" dirty="0" err="1" smtClean="0">
                <a:solidFill>
                  <a:schemeClr val="tx1"/>
                </a:solidFill>
              </a:rPr>
              <a:t>ource</a:t>
            </a:r>
            <a:r>
              <a:rPr lang="en-GB" sz="1200" dirty="0" smtClean="0">
                <a:solidFill>
                  <a:schemeClr val="tx1"/>
                </a:solidFill>
              </a:rPr>
              <a:t>: Mid-term evaluation report</a:t>
            </a:r>
            <a:r>
              <a:rPr lang="en-GB" sz="2500" dirty="0" smtClean="0">
                <a:solidFill>
                  <a:schemeClr val="tx1"/>
                </a:solidFill>
              </a:rPr>
              <a:t> </a:t>
            </a:r>
          </a:p>
          <a:p>
            <a:endParaRPr lang="en-GB" sz="2500" dirty="0" smtClean="0">
              <a:solidFill>
                <a:schemeClr val="tx1"/>
              </a:solidFill>
            </a:endParaRPr>
          </a:p>
          <a:p>
            <a:endParaRPr lang="en-GB" sz="25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3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9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80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2" descr="Description: E:\Office_Work\Pakistan\Education\_MG_78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17627" cy="596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83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/>
            </a:r>
            <a:br>
              <a:rPr lang="en-US">
                <a:latin typeface="Verdana" charset="0"/>
              </a:rPr>
            </a:br>
            <a:r>
              <a:rPr lang="en-US" sz="2800">
                <a:latin typeface="Verdana" charset="0"/>
              </a:rPr>
              <a:t/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/>
            </a:r>
            <a:br>
              <a:rPr lang="en-US" sz="2800">
                <a:latin typeface="Verdana" charset="0"/>
              </a:rPr>
            </a:br>
            <a:r>
              <a:rPr lang="en-US" sz="2800" b="1">
                <a:solidFill>
                  <a:srgbClr val="00B050"/>
                </a:solidFill>
                <a:latin typeface="Verdana" charset="0"/>
                <a:ea typeface="NSimSun" charset="0"/>
                <a:cs typeface="NSimSun" charset="0"/>
              </a:rPr>
              <a:t>BANGLA</a:t>
            </a:r>
            <a:r>
              <a:rPr lang="en-US" sz="2800" b="1">
                <a:solidFill>
                  <a:srgbClr val="B90000"/>
                </a:solidFill>
                <a:latin typeface="Verdana" charset="0"/>
                <a:ea typeface="NSimSun" charset="0"/>
                <a:cs typeface="NSimSun" charset="0"/>
              </a:rPr>
              <a:t>DESH</a:t>
            </a:r>
            <a:r>
              <a:rPr lang="en-US" sz="2800" b="1">
                <a:latin typeface="Verdana" charset="0"/>
                <a:ea typeface="NSimSun" charset="0"/>
                <a:cs typeface="NSimSun" charset="0"/>
              </a:rPr>
              <a:t> </a:t>
            </a:r>
          </a:p>
        </p:txBody>
      </p:sp>
      <p:pic>
        <p:nvPicPr>
          <p:cNvPr id="40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343400"/>
            <a:ext cx="3886200" cy="1752600"/>
          </a:xfrm>
          <a:noFill/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4267200" y="1600200"/>
            <a:ext cx="43434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/>
          </a:p>
          <a:p>
            <a:r>
              <a:rPr lang="en-US" b="1"/>
              <a:t>Total area : </a:t>
            </a:r>
            <a:r>
              <a:rPr lang="en-US">
                <a:latin typeface="Telenor" charset="0"/>
              </a:rPr>
              <a:t>147,570 sq.kilometres</a:t>
            </a:r>
          </a:p>
          <a:p>
            <a:r>
              <a:rPr lang="en-US">
                <a:latin typeface="Telenor" charset="0"/>
              </a:rPr>
              <a:t> </a:t>
            </a:r>
          </a:p>
          <a:p>
            <a:pPr>
              <a:buFont typeface="Wingdings" charset="0"/>
              <a:buChar char="§"/>
            </a:pPr>
            <a:r>
              <a:rPr lang="en-US">
                <a:latin typeface="Telenor" charset="0"/>
              </a:rPr>
              <a:t> Population : about 160 million</a:t>
            </a:r>
          </a:p>
          <a:p>
            <a:r>
              <a:rPr lang="en-US">
                <a:latin typeface="Telenor" charset="0"/>
              </a:rPr>
              <a:t> </a:t>
            </a:r>
          </a:p>
          <a:p>
            <a:pPr>
              <a:buFont typeface="Wingdings" charset="0"/>
              <a:buChar char="§"/>
            </a:pPr>
            <a:r>
              <a:rPr lang="en-US">
                <a:latin typeface="Telenor" charset="0"/>
              </a:rPr>
              <a:t> Population growth rate : 1.37%</a:t>
            </a:r>
          </a:p>
          <a:p>
            <a:endParaRPr lang="en-US">
              <a:latin typeface="Telenor" charset="0"/>
            </a:endParaRPr>
          </a:p>
          <a:p>
            <a:pPr>
              <a:buFont typeface="Wingdings" charset="0"/>
              <a:buChar char="§"/>
            </a:pPr>
            <a:r>
              <a:rPr lang="en-US">
                <a:latin typeface="Telenor" charset="0"/>
              </a:rPr>
              <a:t> Density per sq. Kilometre: 1205 </a:t>
            </a:r>
          </a:p>
          <a:p>
            <a:endParaRPr lang="en-US">
              <a:latin typeface="Telenor" charset="0"/>
            </a:endParaRPr>
          </a:p>
          <a:p>
            <a:pPr>
              <a:buFont typeface="Wingdings" charset="0"/>
              <a:buChar char="§"/>
            </a:pPr>
            <a:r>
              <a:rPr lang="en-US">
                <a:latin typeface="Telenor" charset="0"/>
              </a:rPr>
              <a:t> Literacy rate: 59.82% </a:t>
            </a:r>
          </a:p>
          <a:p>
            <a:endParaRPr lang="en-US">
              <a:latin typeface="Telenor" charset="0"/>
            </a:endParaRPr>
          </a:p>
          <a:p>
            <a:pPr>
              <a:buFont typeface="Wingdings" charset="0"/>
              <a:buChar char="§"/>
            </a:pPr>
            <a:r>
              <a:rPr lang="it-IT">
                <a:latin typeface="Telenor" charset="0"/>
              </a:rPr>
              <a:t> Per capita income : US$ 1044 </a:t>
            </a:r>
          </a:p>
          <a:p>
            <a:endParaRPr lang="it-IT">
              <a:latin typeface="Telenor" charset="0"/>
            </a:endParaRPr>
          </a:p>
          <a:p>
            <a:pPr>
              <a:buFont typeface="Wingdings" charset="0"/>
              <a:buChar char="§"/>
            </a:pPr>
            <a:r>
              <a:rPr lang="en-US">
                <a:latin typeface="Telenor" charset="0"/>
              </a:rPr>
              <a:t> Urban population :27 % ,</a:t>
            </a:r>
          </a:p>
          <a:p>
            <a:r>
              <a:rPr lang="en-US">
                <a:latin typeface="Telenor" charset="0"/>
              </a:rPr>
              <a:t> </a:t>
            </a:r>
          </a:p>
          <a:p>
            <a:pPr>
              <a:buFont typeface="Wingdings" charset="0"/>
              <a:buChar char="§"/>
            </a:pPr>
            <a:r>
              <a:rPr lang="en-US">
                <a:latin typeface="Telenor" charset="0"/>
              </a:rPr>
              <a:t> Rural population : 73% </a:t>
            </a:r>
          </a:p>
          <a:p>
            <a:r>
              <a:rPr lang="en-US">
                <a:latin typeface="Telenor" charset="0"/>
              </a:rPr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7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85800"/>
            <a:ext cx="5791200" cy="4954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Verdana" pitchFamily="34" charset="0"/>
              <a:ea typeface="+mn-ea"/>
            </a:endParaRPr>
          </a:p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Verdana" pitchFamily="34" charset="0"/>
                <a:ea typeface="+mn-ea"/>
              </a:rPr>
              <a:t>Bangla</a:t>
            </a:r>
            <a:r>
              <a:rPr lang="en-US" sz="2800" b="1" dirty="0">
                <a:solidFill>
                  <a:schemeClr val="accent2"/>
                </a:solidFill>
                <a:latin typeface="Verdana" pitchFamily="34" charset="0"/>
                <a:ea typeface="+mn-ea"/>
              </a:rPr>
              <a:t>desh</a:t>
            </a:r>
            <a:r>
              <a:rPr lang="en-US" b="1" dirty="0">
                <a:latin typeface="Verdana" pitchFamily="34" charset="0"/>
                <a:ea typeface="+mn-ea"/>
              </a:rPr>
              <a:t> </a:t>
            </a:r>
          </a:p>
          <a:p>
            <a:pPr>
              <a:defRPr/>
            </a:pPr>
            <a:endParaRPr lang="en-US" b="1" dirty="0">
              <a:latin typeface="Verdana" pitchFamily="34" charset="0"/>
              <a:ea typeface="+mn-ea"/>
            </a:endParaRPr>
          </a:p>
          <a:p>
            <a:pPr>
              <a:defRPr/>
            </a:pPr>
            <a:endParaRPr lang="en-US" b="1" dirty="0">
              <a:latin typeface="Verdana" pitchFamily="34" charset="0"/>
              <a:ea typeface="+mn-ea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>
                <a:latin typeface="Telenor" pitchFamily="50" charset="0"/>
                <a:ea typeface="+mn-ea"/>
              </a:rPr>
              <a:t>Bangladesh has met some important</a:t>
            </a:r>
          </a:p>
          <a:p>
            <a:pPr>
              <a:defRPr/>
            </a:pPr>
            <a:r>
              <a:rPr lang="en-US" sz="2000" dirty="0">
                <a:latin typeface="Telenor" pitchFamily="50" charset="0"/>
                <a:ea typeface="+mn-ea"/>
              </a:rPr>
              <a:t> targets of MDGs including reducing poverty gap</a:t>
            </a:r>
          </a:p>
          <a:p>
            <a:pPr>
              <a:defRPr/>
            </a:pPr>
            <a:r>
              <a:rPr lang="en-US" sz="2000" dirty="0">
                <a:latin typeface="Telenor" pitchFamily="50" charset="0"/>
                <a:ea typeface="+mn-ea"/>
              </a:rPr>
              <a:t> ratio, attaining gender parity at primary and secondary education, reduction in </a:t>
            </a:r>
          </a:p>
          <a:p>
            <a:pPr>
              <a:defRPr/>
            </a:pPr>
            <a:r>
              <a:rPr lang="en-US" sz="2000" dirty="0">
                <a:latin typeface="Telenor" pitchFamily="50" charset="0"/>
                <a:ea typeface="+mn-ea"/>
              </a:rPr>
              <a:t>under-five mortality rate</a:t>
            </a:r>
            <a:endParaRPr lang="en-US" dirty="0">
              <a:latin typeface="Telenor" pitchFamily="50" charset="0"/>
              <a:ea typeface="+mn-ea"/>
            </a:endParaRPr>
          </a:p>
          <a:p>
            <a:pPr>
              <a:defRPr/>
            </a:pPr>
            <a:endParaRPr lang="en-US" dirty="0">
              <a:latin typeface="Telenor" pitchFamily="50" charset="0"/>
              <a:ea typeface="+mn-ea"/>
            </a:endParaRPr>
          </a:p>
          <a:p>
            <a:pPr>
              <a:defRPr/>
            </a:pPr>
            <a:endParaRPr lang="en-US" dirty="0">
              <a:latin typeface="Telenor" pitchFamily="50" charset="0"/>
              <a:ea typeface="+mn-ea"/>
            </a:endParaRPr>
          </a:p>
          <a:p>
            <a:pPr>
              <a:defRPr/>
            </a:pPr>
            <a:endParaRPr lang="en-US" dirty="0">
              <a:latin typeface="Telenor" pitchFamily="50" charset="0"/>
              <a:ea typeface="+mn-ea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>
                <a:latin typeface="Telenor" pitchFamily="50" charset="0"/>
                <a:ea typeface="+mn-ea"/>
              </a:rPr>
              <a:t>Bangladesh identified as one of the </a:t>
            </a:r>
          </a:p>
          <a:p>
            <a:pPr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elenor" pitchFamily="50" charset="0"/>
                <a:ea typeface="+mn-ea"/>
              </a:rPr>
              <a:t>'Highlighted 18'</a:t>
            </a:r>
            <a:r>
              <a:rPr lang="en-US" sz="2000" b="1" dirty="0">
                <a:latin typeface="Telenor" pitchFamily="50" charset="0"/>
                <a:ea typeface="+mn-ea"/>
              </a:rPr>
              <a:t> </a:t>
            </a:r>
            <a:r>
              <a:rPr lang="en-US" sz="2000" dirty="0">
                <a:latin typeface="Telenor" pitchFamily="50" charset="0"/>
                <a:ea typeface="+mn-ea"/>
              </a:rPr>
              <a:t>countries that made rapid </a:t>
            </a:r>
          </a:p>
          <a:p>
            <a:pPr>
              <a:defRPr/>
            </a:pPr>
            <a:r>
              <a:rPr lang="en-US" sz="2000" dirty="0">
                <a:latin typeface="Telenor" pitchFamily="50" charset="0"/>
                <a:ea typeface="+mn-ea"/>
              </a:rPr>
              <a:t>headway in human development according</a:t>
            </a:r>
          </a:p>
          <a:p>
            <a:pPr>
              <a:defRPr/>
            </a:pPr>
            <a:r>
              <a:rPr lang="en-US" sz="2000" dirty="0">
                <a:latin typeface="Telenor" pitchFamily="50" charset="0"/>
                <a:ea typeface="+mn-ea"/>
              </a:rPr>
              <a:t> to the HDR 2013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2743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92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D60093"/>
                </a:solidFill>
              </a:rPr>
              <a:t>BRAC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Established in Bangladesh 1972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Goal: poverty alleviation &amp; empowerment of poor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The largest NGO by some measures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Total staff: 120,000+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Total budget for 2012: US$650m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Works globally since </a:t>
            </a:r>
            <a:r>
              <a:rPr lang="en-GB" dirty="0" smtClean="0">
                <a:solidFill>
                  <a:schemeClr val="tx1"/>
                </a:solidFill>
              </a:rPr>
              <a:t>2002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Largest secular education system 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609600" y="0"/>
            <a:ext cx="8077200" cy="1447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Pre-Primary School</a:t>
            </a:r>
            <a:endParaRPr kumimoji="0" lang="en-US" sz="4000" b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990600"/>
            <a:ext cx="82296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Introduced </a:t>
            </a:r>
            <a:r>
              <a:rPr lang="en-US" sz="2400" dirty="0"/>
              <a:t>in 1997, pre-primary education is a critical strategic intervention for promoting the </a:t>
            </a:r>
            <a:r>
              <a:rPr lang="en-US" sz="2400" b="1" dirty="0"/>
              <a:t>quality</a:t>
            </a:r>
            <a:r>
              <a:rPr lang="en-US" sz="2400" dirty="0"/>
              <a:t> of primary schooling especially for children with illiterate parents.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Pre</a:t>
            </a:r>
            <a:r>
              <a:rPr lang="en-US" sz="2400" dirty="0"/>
              <a:t>-primary education helps children </a:t>
            </a:r>
            <a:r>
              <a:rPr lang="en-US" sz="2400" b="1" dirty="0"/>
              <a:t>transition</a:t>
            </a:r>
            <a:r>
              <a:rPr lang="en-US" sz="2400" dirty="0"/>
              <a:t> from home to formal schooling.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main objective of the </a:t>
            </a:r>
            <a:r>
              <a:rPr lang="en-US" sz="2400" dirty="0" err="1"/>
              <a:t>programme</a:t>
            </a:r>
            <a:r>
              <a:rPr lang="en-US" sz="2400" dirty="0"/>
              <a:t> is to prepare </a:t>
            </a:r>
            <a:r>
              <a:rPr lang="en-US" sz="2400" b="1" dirty="0"/>
              <a:t>underprivileged children </a:t>
            </a:r>
            <a:r>
              <a:rPr lang="en-US" sz="2400" dirty="0"/>
              <a:t>for entry to mainstream primary school 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Besides education, children with </a:t>
            </a:r>
            <a:r>
              <a:rPr lang="en-US" sz="2400" b="1" dirty="0"/>
              <a:t>special needs</a:t>
            </a:r>
            <a:r>
              <a:rPr lang="en-US" sz="2400" dirty="0"/>
              <a:t> are also provided with medical support, and necessary assistive devices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613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533400" y="228600"/>
            <a:ext cx="8077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Key Features of Pre-Primary School</a:t>
            </a:r>
            <a:endParaRPr kumimoji="0" lang="en-US" sz="3600" b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066800"/>
            <a:ext cx="8305800" cy="550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Centre </a:t>
            </a:r>
            <a:r>
              <a:rPr lang="en-US" sz="2200" dirty="0"/>
              <a:t>based approach with one teacher for 25-30 children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Girls </a:t>
            </a:r>
            <a:r>
              <a:rPr lang="en-US" sz="2200" dirty="0"/>
              <a:t>aged five and more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Sixty </a:t>
            </a:r>
            <a:r>
              <a:rPr lang="en-US" sz="2200" dirty="0"/>
              <a:t>percent female students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No </a:t>
            </a:r>
            <a:r>
              <a:rPr lang="en-US" sz="2200" dirty="0"/>
              <a:t>tuition fee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Flexible </a:t>
            </a:r>
            <a:r>
              <a:rPr lang="en-US" sz="2200" dirty="0"/>
              <a:t>class hours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2.5 to 3 hours </a:t>
            </a:r>
            <a:r>
              <a:rPr lang="en-US" sz="2200" dirty="0"/>
              <a:t>of schooling per </a:t>
            </a:r>
            <a:r>
              <a:rPr lang="en-US" sz="2200" dirty="0" smtClean="0"/>
              <a:t>day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One </a:t>
            </a:r>
            <a:r>
              <a:rPr lang="en-US" sz="2200" dirty="0"/>
              <a:t>local female teacher with 10 years of schooling experience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School </a:t>
            </a:r>
            <a:r>
              <a:rPr lang="en-US" sz="2200" dirty="0"/>
              <a:t>located on catchment of mainstream primary school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Fun </a:t>
            </a:r>
            <a:r>
              <a:rPr lang="en-US" sz="2200" dirty="0"/>
              <a:t>and activity based pre-school </a:t>
            </a:r>
            <a:r>
              <a:rPr lang="en-US" sz="2200" dirty="0" smtClean="0"/>
              <a:t>education.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 M</a:t>
            </a:r>
            <a:r>
              <a:rPr lang="en-US" sz="2200" dirty="0" smtClean="0"/>
              <a:t>other forums with a mandatory one day per month session.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Ensure community participation thought SMCs.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Tracking </a:t>
            </a:r>
            <a:r>
              <a:rPr lang="en-US" sz="2200" dirty="0"/>
              <a:t>former pre-primary students during their study in the mainstream primary </a:t>
            </a:r>
            <a:r>
              <a:rPr lang="en-US" sz="2200" dirty="0" smtClean="0"/>
              <a:t>school.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Training of government and private school teachers.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2674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609600" y="762000"/>
            <a:ext cx="8077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Gross and net enrolment ratios at pre-primary level </a:t>
            </a:r>
          </a:p>
        </p:txBody>
      </p:sp>
      <p:graphicFrame>
        <p:nvGraphicFramePr>
          <p:cNvPr id="3" name="Content Placeholder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824243"/>
              </p:ext>
            </p:extLst>
          </p:nvPr>
        </p:nvGraphicFramePr>
        <p:xfrm>
          <a:off x="838200" y="2286000"/>
          <a:ext cx="7924800" cy="327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Worksheet" r:id="rId3" imgW="6867566" imgH="3495640" progId="Excel.Sheet.8">
                  <p:embed/>
                </p:oleObj>
              </mc:Choice>
              <mc:Fallback>
                <p:oleObj name="Worksheet" r:id="rId3" imgW="6867566" imgH="349564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286000"/>
                        <a:ext cx="7924800" cy="327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1980" y="5676280"/>
            <a:ext cx="3574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Education Watch studies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1613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85924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Net enrolment rate (%) at primary level</a:t>
            </a:r>
          </a:p>
        </p:txBody>
      </p:sp>
      <p:graphicFrame>
        <p:nvGraphicFramePr>
          <p:cNvPr id="3" name="Content Placeholder 6"/>
          <p:cNvGraphicFramePr>
            <a:graphicFrameLocks noGrp="1"/>
          </p:cNvGraphicFramePr>
          <p:nvPr/>
        </p:nvGraphicFramePr>
        <p:xfrm>
          <a:off x="685800" y="2209800"/>
          <a:ext cx="8001000" cy="328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Worksheet" r:id="rId3" imgW="6877014" imgH="3276724" progId="Excel.Sheet.8">
                  <p:embed/>
                </p:oleObj>
              </mc:Choice>
              <mc:Fallback>
                <p:oleObj name="Worksheet" r:id="rId3" imgW="6877014" imgH="3276724" progId="Excel.Sheet.8">
                  <p:embed/>
                  <p:pic>
                    <p:nvPicPr>
                      <p:cNvPr id="0" name="Content Placeholder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09800"/>
                        <a:ext cx="8001000" cy="328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0" y="5631310"/>
            <a:ext cx="3574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Education Watch studies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88922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Dropout rate at primary level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2005-2012</a:t>
            </a:r>
            <a:endParaRPr kumimoji="0" lang="en-US" sz="3600" b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Content Placeholder 4"/>
          <p:cNvGraphicFramePr>
            <a:graphicFrameLocks/>
          </p:cNvGraphicFramePr>
          <p:nvPr/>
        </p:nvGraphicFramePr>
        <p:xfrm>
          <a:off x="838200" y="2362201"/>
          <a:ext cx="7620000" cy="32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0" y="5646300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Directorate of Primary Education, 2013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11123</TotalTime>
  <Words>742</Words>
  <Application>Microsoft Macintosh PowerPoint</Application>
  <PresentationFormat>On-screen Show (4:3)</PresentationFormat>
  <Paragraphs>168</Paragraphs>
  <Slides>19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Worksheet</vt:lpstr>
      <vt:lpstr>Pre-primary Education to Ultra Poor From access to quality  </vt:lpstr>
      <vt:lpstr>   BANGLADESH </vt:lpstr>
      <vt:lpstr>PowerPoint Presentation</vt:lpstr>
      <vt:lpstr>BRAC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of BRAC Primary Education Programme</vt:lpstr>
      <vt:lpstr>PowerPoint Presentation</vt:lpstr>
      <vt:lpstr>PowerPoint Presentation</vt:lpstr>
      <vt:lpstr>BRAC Schools outside Bangladesh</vt:lpstr>
      <vt:lpstr>PowerPoint Presentation</vt:lpstr>
      <vt:lpstr>BRAC Pre-School Experience in Pakistan</vt:lpstr>
      <vt:lpstr>BRAC Pre-School Experience in Pakistan</vt:lpstr>
      <vt:lpstr>PowerPoint Presentation</vt:lpstr>
      <vt:lpstr>PowerPoint Presentation</vt:lpstr>
      <vt:lpstr>PowerPoint Presentation</vt:lpstr>
    </vt:vector>
  </TitlesOfParts>
  <Company>Global Brand Pvt.Ltd.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Implementation</dc:title>
  <dc:creator>Ishraq Dhaly</dc:creator>
  <cp:lastModifiedBy>CEO</cp:lastModifiedBy>
  <cp:revision>1190</cp:revision>
  <dcterms:created xsi:type="dcterms:W3CDTF">2010-02-04T08:40:38Z</dcterms:created>
  <dcterms:modified xsi:type="dcterms:W3CDTF">2014-09-17T04:52:16Z</dcterms:modified>
</cp:coreProperties>
</file>